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61" r:id="rId7"/>
    <p:sldId id="262" r:id="rId8"/>
    <p:sldId id="259" r:id="rId9"/>
    <p:sldId id="264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65" r:id="rId18"/>
    <p:sldId id="266" r:id="rId19"/>
    <p:sldId id="267" r:id="rId20"/>
    <p:sldId id="268" r:id="rId21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91D63-DE09-4862-A99E-D741575A8269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7575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C7928-B97E-4F41-AFEF-C87582A64BA3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645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04E92-79AA-4015-821F-8469E86EB6E7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518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0911B-B8AE-47C2-A03A-A28008F31D9E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10044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F357D-1C24-4859-B7BA-C213A81875F6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3463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226A5-9EA3-4A5B-81C0-F2828F8ABAAE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41707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D8556-84DD-43D3-B6E7-594A6E03EFB6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19289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A0ABF-7372-4D97-98EE-7D739AA73584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783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A09F2-AAC0-4763-BEE6-A0BCBDBCB52F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8193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8544E6-A408-4F95-B81F-20DAB90DB715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79458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7CDA2-D6D1-4C19-9365-5786CF5040F9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9025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l-G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l-G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9911F34-B078-4049-B86C-99735898FA62}" type="slidenum">
              <a:rPr lang="el-GR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chemeClr val="tx1"/>
                </a:solidFill>
              </a:rPr>
              <a:t>The United States Economy</a:t>
            </a:r>
            <a:endParaRPr lang="el-GR" b="1">
              <a:solidFill>
                <a:schemeClr val="tx1"/>
              </a:solidFill>
            </a:endParaRPr>
          </a:p>
        </p:txBody>
      </p:sp>
      <p:pic>
        <p:nvPicPr>
          <p:cNvPr id="2054" name="Picture 6" descr="160-17web-NEWBILL-min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7577138" cy="505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33795" name="Picture 3" descr="2515_2_30_UY5X02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914400"/>
            <a:ext cx="4411663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35843" name="Picture 3" descr="Morning Traff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686800" cy="577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36867" name="Picture 3" descr="New York Subw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8001000" cy="600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37891" name="Picture 3" descr="Renmark_Paringa_Public_Library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8001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38915" name="Picture 3" descr="10%2520Barnes%2520%26%2520Noble%2520Copeland%25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8001000" cy="589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39939" name="Picture 3" descr="House%2520Carlisle%2520June%25202002%2520-0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134350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/>
              <a:t>Public or private?</a:t>
            </a:r>
          </a:p>
        </p:txBody>
      </p:sp>
      <p:pic>
        <p:nvPicPr>
          <p:cNvPr id="40963" name="Picture 3" descr="white_hou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077200" cy="605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How the Government got so big</a:t>
            </a:r>
            <a:endParaRPr lang="el-GR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u="sng"/>
              <a:t>16</a:t>
            </a:r>
            <a:r>
              <a:rPr lang="en-US" b="1" u="sng" baseline="30000"/>
              <a:t>th</a:t>
            </a:r>
            <a:r>
              <a:rPr lang="en-US" b="1" u="sng"/>
              <a:t> Amendment</a:t>
            </a:r>
            <a:r>
              <a:rPr lang="en-US"/>
              <a:t> </a:t>
            </a:r>
            <a:r>
              <a:rPr lang="en-US" b="1"/>
              <a:t>created the income tax</a:t>
            </a:r>
          </a:p>
          <a:p>
            <a:pPr>
              <a:lnSpc>
                <a:spcPct val="90000"/>
              </a:lnSpc>
            </a:pPr>
            <a:r>
              <a:rPr lang="en-US"/>
              <a:t>this greatly increased the money available to the government</a:t>
            </a:r>
          </a:p>
          <a:p>
            <a:pPr>
              <a:lnSpc>
                <a:spcPct val="90000"/>
              </a:lnSpc>
            </a:pPr>
            <a:r>
              <a:rPr lang="en-US"/>
              <a:t>it made it possible for government to become a more active player in the economy</a:t>
            </a:r>
            <a:endParaRPr lang="el-GR"/>
          </a:p>
        </p:txBody>
      </p:sp>
      <p:pic>
        <p:nvPicPr>
          <p:cNvPr id="23559" name="Picture 7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71600"/>
            <a:ext cx="3900488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Tax and Spend</a:t>
            </a:r>
            <a:endParaRPr lang="el-GR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1143000"/>
            <a:ext cx="4495800" cy="5486400"/>
          </a:xfrm>
        </p:spPr>
        <p:txBody>
          <a:bodyPr/>
          <a:lstStyle/>
          <a:p>
            <a:r>
              <a:rPr lang="en-US" sz="2400" b="1" u="sng"/>
              <a:t>Higher Taxes</a:t>
            </a:r>
            <a:r>
              <a:rPr lang="en-US" sz="2400"/>
              <a:t>:</a:t>
            </a:r>
          </a:p>
          <a:p>
            <a:r>
              <a:rPr lang="en-US" sz="2400" b="1"/>
              <a:t>government can spend more</a:t>
            </a:r>
          </a:p>
          <a:p>
            <a:r>
              <a:rPr lang="en-US" sz="2400" b="1"/>
              <a:t>spending more increases demand, employment and production</a:t>
            </a:r>
          </a:p>
          <a:p>
            <a:r>
              <a:rPr lang="en-US" sz="2400" b="1"/>
              <a:t>higher spending can lead to </a:t>
            </a:r>
            <a:r>
              <a:rPr lang="en-US" sz="2400" b="1" u="sng"/>
              <a:t>inflation</a:t>
            </a:r>
            <a:r>
              <a:rPr lang="en-US" sz="2400" b="1"/>
              <a:t> (rise in prices that comes with growth)</a:t>
            </a:r>
          </a:p>
          <a:p>
            <a:r>
              <a:rPr lang="en-US" sz="2400" b="1" u="sng"/>
              <a:t>Lower Taxes</a:t>
            </a:r>
            <a:r>
              <a:rPr lang="en-US" sz="2400" b="1"/>
              <a:t>:</a:t>
            </a:r>
          </a:p>
          <a:p>
            <a:r>
              <a:rPr lang="en-US" sz="2400" b="1"/>
              <a:t>government spends less</a:t>
            </a:r>
          </a:p>
          <a:p>
            <a:r>
              <a:rPr lang="en-US" sz="2400" b="1"/>
              <a:t>reduces demand, may slow the economy’s growth</a:t>
            </a:r>
          </a:p>
          <a:p>
            <a:endParaRPr lang="el-GR" sz="2400" b="1"/>
          </a:p>
        </p:txBody>
      </p:sp>
      <p:pic>
        <p:nvPicPr>
          <p:cNvPr id="25608" name="Picture 8" descr="I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40386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7b3daa2ebe1feb4a6ea66254c130817e2e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3152775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7" name="Picture 17" descr="42-169815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3662363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9" name="Picture 19" descr="Medicaid%20Budget%20Cu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4191000" cy="273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Just borrowing</a:t>
            </a:r>
            <a:endParaRPr lang="el-GR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5334000"/>
          </a:xfrm>
        </p:spPr>
        <p:txBody>
          <a:bodyPr/>
          <a:lstStyle/>
          <a:p>
            <a:r>
              <a:rPr lang="en-US" sz="2400" b="1" u="sng"/>
              <a:t>Government borrows more</a:t>
            </a:r>
            <a:r>
              <a:rPr lang="en-US" sz="2400"/>
              <a:t> money:</a:t>
            </a:r>
          </a:p>
          <a:p>
            <a:r>
              <a:rPr lang="en-US" sz="2400" b="1"/>
              <a:t>less money available for individuals and business to borrow</a:t>
            </a:r>
          </a:p>
          <a:p>
            <a:r>
              <a:rPr lang="en-US" sz="2400"/>
              <a:t>can lead to less private sector employment and growth</a:t>
            </a:r>
          </a:p>
          <a:p>
            <a:r>
              <a:rPr lang="en-US" sz="2400" b="1" u="sng"/>
              <a:t>Government borrows less:</a:t>
            </a:r>
          </a:p>
          <a:p>
            <a:r>
              <a:rPr lang="en-US" sz="2400" b="1"/>
              <a:t>more money available for private sector borrowing</a:t>
            </a:r>
          </a:p>
          <a:p>
            <a:r>
              <a:rPr lang="en-US" sz="2400"/>
              <a:t>can lead to more people buying homes and businesses creating new jobs</a:t>
            </a:r>
          </a:p>
          <a:p>
            <a:endParaRPr lang="el-GR" b="1"/>
          </a:p>
        </p:txBody>
      </p:sp>
      <p:pic>
        <p:nvPicPr>
          <p:cNvPr id="27657" name="Picture 9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44600"/>
            <a:ext cx="4572000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9" name="Picture 11" descr="image505186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71688"/>
            <a:ext cx="4343400" cy="326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3" name="Picture 15" descr="2007-12-27-Deb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6" t="6392" r="9279" b="14780"/>
          <a:stretch>
            <a:fillRect/>
          </a:stretch>
        </p:blipFill>
        <p:spPr bwMode="auto">
          <a:xfrm>
            <a:off x="4648200" y="1905000"/>
            <a:ext cx="4267200" cy="335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5" name="Picture 17" descr="home-p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4414838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Our System</a:t>
            </a:r>
            <a:endParaRPr lang="el-GR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</a:t>
            </a:r>
            <a:r>
              <a:rPr lang="en-US" b="1" u="sng"/>
              <a:t>U.S. Economy</a:t>
            </a:r>
            <a:r>
              <a:rPr lang="en-US"/>
              <a:t> is </a:t>
            </a:r>
            <a:r>
              <a:rPr lang="en-US" b="1"/>
              <a:t>a mixed-market economy.  It is based on:</a:t>
            </a:r>
          </a:p>
          <a:p>
            <a:pPr>
              <a:lnSpc>
                <a:spcPct val="90000"/>
              </a:lnSpc>
            </a:pPr>
            <a:r>
              <a:rPr lang="en-US" b="1"/>
              <a:t>free markets</a:t>
            </a:r>
          </a:p>
          <a:p>
            <a:pPr>
              <a:lnSpc>
                <a:spcPct val="90000"/>
              </a:lnSpc>
            </a:pPr>
            <a:r>
              <a:rPr lang="en-US" b="1"/>
              <a:t>private property</a:t>
            </a:r>
          </a:p>
          <a:p>
            <a:pPr>
              <a:lnSpc>
                <a:spcPct val="90000"/>
              </a:lnSpc>
            </a:pPr>
            <a:r>
              <a:rPr lang="en-US" b="1"/>
              <a:t>profit</a:t>
            </a:r>
          </a:p>
          <a:p>
            <a:pPr>
              <a:lnSpc>
                <a:spcPct val="90000"/>
              </a:lnSpc>
            </a:pPr>
            <a:r>
              <a:rPr lang="en-US" b="1"/>
              <a:t>competition</a:t>
            </a:r>
          </a:p>
          <a:p>
            <a:pPr>
              <a:lnSpc>
                <a:spcPct val="90000"/>
              </a:lnSpc>
            </a:pPr>
            <a:r>
              <a:rPr lang="en-US" b="1"/>
              <a:t>consumer sovereignty</a:t>
            </a:r>
          </a:p>
          <a:p>
            <a:pPr>
              <a:lnSpc>
                <a:spcPct val="90000"/>
              </a:lnSpc>
              <a:buFontTx/>
              <a:buNone/>
            </a:pPr>
            <a:endParaRPr lang="el-GR" b="1"/>
          </a:p>
        </p:txBody>
      </p:sp>
      <p:pic>
        <p:nvPicPr>
          <p:cNvPr id="4104" name="Picture 8" descr="art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4495800" cy="385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CTnoTrespass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38862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exxon-profits-and-climate-ch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4648200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587z381v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Friendly'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1" t="24411"/>
          <a:stretch>
            <a:fillRect/>
          </a:stretch>
        </p:blipFill>
        <p:spPr bwMode="auto">
          <a:xfrm>
            <a:off x="228600" y="1828800"/>
            <a:ext cx="4648200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6" descr="A1%5EBEL-AIR_GRAND_OPENING_AD_8-25-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4572000" cy="413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National Debt</a:t>
            </a:r>
            <a:endParaRPr lang="el-GR"/>
          </a:p>
        </p:txBody>
      </p:sp>
      <p:pic>
        <p:nvPicPr>
          <p:cNvPr id="29704" name="Picture 8" descr="358-20070928-DEB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7486650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debt_cl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8" b="21951"/>
          <a:stretch>
            <a:fillRect/>
          </a:stretch>
        </p:blipFill>
        <p:spPr bwMode="auto">
          <a:xfrm>
            <a:off x="228600" y="1600200"/>
            <a:ext cx="8610600" cy="348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Free Enterprise</a:t>
            </a:r>
            <a:endParaRPr lang="el-G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800600" cy="5181600"/>
          </a:xfrm>
        </p:spPr>
        <p:txBody>
          <a:bodyPr/>
          <a:lstStyle/>
          <a:p>
            <a:r>
              <a:rPr lang="en-US" sz="2400"/>
              <a:t>In the U.S. economic system people are free to start and own their own businesses</a:t>
            </a:r>
          </a:p>
          <a:p>
            <a:r>
              <a:rPr lang="en-US" sz="2400" b="1" u="sng"/>
              <a:t>Entrepreneur</a:t>
            </a:r>
            <a:r>
              <a:rPr lang="en-US" sz="2400"/>
              <a:t> is </a:t>
            </a:r>
            <a:r>
              <a:rPr lang="en-US" sz="2400" b="1"/>
              <a:t>someone who starts his own business</a:t>
            </a:r>
          </a:p>
          <a:p>
            <a:r>
              <a:rPr lang="en-US" sz="2400"/>
              <a:t>There are </a:t>
            </a:r>
            <a:r>
              <a:rPr lang="en-US" sz="2400" b="1" u="sng"/>
              <a:t>3 types of businesses</a:t>
            </a:r>
            <a:r>
              <a:rPr lang="en-US" sz="2400"/>
              <a:t>:</a:t>
            </a:r>
          </a:p>
          <a:p>
            <a:r>
              <a:rPr lang="en-US" sz="2400" b="1"/>
              <a:t>Sole Proprietorship (1 owner)</a:t>
            </a:r>
          </a:p>
          <a:p>
            <a:r>
              <a:rPr lang="en-US" sz="2400" b="1"/>
              <a:t>Partnership (2 or more owners)</a:t>
            </a:r>
          </a:p>
          <a:p>
            <a:r>
              <a:rPr lang="en-US" sz="2400" b="1"/>
              <a:t>Corporation</a:t>
            </a:r>
            <a:endParaRPr lang="el-GR" sz="2400" b="1"/>
          </a:p>
        </p:txBody>
      </p:sp>
      <p:pic>
        <p:nvPicPr>
          <p:cNvPr id="9224" name="Picture 8" descr="entrepreneu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71600"/>
            <a:ext cx="3698875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Pungo Off Ro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4"/>
          <a:stretch>
            <a:fillRect/>
          </a:stretch>
        </p:blipFill>
        <p:spPr bwMode="auto">
          <a:xfrm>
            <a:off x="4800600" y="1676400"/>
            <a:ext cx="4114800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Kellam &amp; Eat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7" t="14165" r="13637"/>
          <a:stretch>
            <a:fillRect/>
          </a:stretch>
        </p:blipFill>
        <p:spPr bwMode="auto">
          <a:xfrm>
            <a:off x="4876800" y="1752600"/>
            <a:ext cx="40243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Wal-M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4" t="23773" r="13559"/>
          <a:stretch>
            <a:fillRect/>
          </a:stretch>
        </p:blipFill>
        <p:spPr bwMode="auto">
          <a:xfrm>
            <a:off x="4724400" y="2209800"/>
            <a:ext cx="4191000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Corporations</a:t>
            </a:r>
            <a:endParaRPr lang="el-GR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295400"/>
            <a:ext cx="4267200" cy="5181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u="sng"/>
              <a:t>Corporations</a:t>
            </a:r>
            <a:r>
              <a:rPr lang="en-US" sz="2400"/>
              <a:t> are very different from other types of businesses:</a:t>
            </a:r>
          </a:p>
          <a:p>
            <a:pPr>
              <a:lnSpc>
                <a:spcPct val="80000"/>
              </a:lnSpc>
            </a:pPr>
            <a:r>
              <a:rPr lang="en-US" sz="2400" b="1"/>
              <a:t>treated like a person under the law</a:t>
            </a:r>
          </a:p>
          <a:p>
            <a:pPr>
              <a:lnSpc>
                <a:spcPct val="80000"/>
              </a:lnSpc>
            </a:pPr>
            <a:r>
              <a:rPr lang="en-US" sz="2400" b="1"/>
              <a:t>it must pay taxes and obey the law or face punishment</a:t>
            </a:r>
          </a:p>
          <a:p>
            <a:pPr>
              <a:lnSpc>
                <a:spcPct val="80000"/>
              </a:lnSpc>
            </a:pPr>
            <a:r>
              <a:rPr lang="en-US" sz="2400" b="1"/>
              <a:t>its independence gives its owners legal protection</a:t>
            </a:r>
          </a:p>
          <a:p>
            <a:pPr>
              <a:lnSpc>
                <a:spcPct val="80000"/>
              </a:lnSpc>
            </a:pPr>
            <a:r>
              <a:rPr lang="en-US" sz="2400" b="1"/>
              <a:t>Ownership is measured in </a:t>
            </a:r>
            <a:r>
              <a:rPr lang="en-US" sz="2400" b="1" u="sng"/>
              <a:t>shares </a:t>
            </a:r>
            <a:r>
              <a:rPr lang="en-US" sz="2400" b="1"/>
              <a:t> </a:t>
            </a:r>
          </a:p>
          <a:p>
            <a:pPr>
              <a:lnSpc>
                <a:spcPct val="80000"/>
              </a:lnSpc>
            </a:pPr>
            <a:r>
              <a:rPr lang="en-US" sz="2400" b="1"/>
              <a:t>There may be numerous owners</a:t>
            </a:r>
            <a:endParaRPr lang="el-GR" sz="2400" b="1"/>
          </a:p>
        </p:txBody>
      </p:sp>
      <p:pic>
        <p:nvPicPr>
          <p:cNvPr id="19464" name="Picture 8" descr="sears_tower_chica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7" r="16667"/>
          <a:stretch>
            <a:fillRect/>
          </a:stretch>
        </p:blipFill>
        <p:spPr bwMode="auto">
          <a:xfrm>
            <a:off x="304800" y="1295400"/>
            <a:ext cx="4138613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 descr="r?t=a&amp;d=us&amp;s=a&amp;c=p&amp;ti=1&amp;ai=30751&amp;l=dir&amp;o=0&amp;sv=0a300512&amp;ip=d8360e54&amp;u=http%3A%2F%2Fportl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415925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610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r="13278"/>
          <a:stretch>
            <a:fillRect/>
          </a:stretch>
        </p:blipFill>
        <p:spPr bwMode="auto">
          <a:xfrm>
            <a:off x="228600" y="1676400"/>
            <a:ext cx="44196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 descr="ford_stock_certifica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57400"/>
            <a:ext cx="4572000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9" name="Picture 13" descr="microsof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" r="8450"/>
          <a:stretch>
            <a:fillRect/>
          </a:stretch>
        </p:blipFill>
        <p:spPr bwMode="auto">
          <a:xfrm>
            <a:off x="228600" y="1524000"/>
            <a:ext cx="45720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657975" cy="562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90600"/>
          </a:xfrm>
        </p:spPr>
        <p:txBody>
          <a:bodyPr/>
          <a:lstStyle/>
          <a:p>
            <a:r>
              <a:rPr lang="en-US" sz="3600" dirty="0" smtClean="0"/>
              <a:t>CIRCULAR FLOW OF ECONOMICS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Individuals</a:t>
            </a:r>
            <a:endParaRPr lang="el-GR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447800"/>
            <a:ext cx="4267200" cy="4953000"/>
          </a:xfrm>
        </p:spPr>
        <p:txBody>
          <a:bodyPr/>
          <a:lstStyle/>
          <a:p>
            <a:r>
              <a:rPr lang="en-US" sz="2400" b="1" u="sng"/>
              <a:t>Individuals get cash</a:t>
            </a:r>
            <a:r>
              <a:rPr lang="en-US" sz="2400"/>
              <a:t> from:</a:t>
            </a:r>
          </a:p>
          <a:p>
            <a:r>
              <a:rPr lang="en-US" sz="2400" b="1"/>
              <a:t>selling their labor</a:t>
            </a:r>
            <a:r>
              <a:rPr lang="en-US" sz="2400"/>
              <a:t> (to business and government)</a:t>
            </a:r>
          </a:p>
          <a:p>
            <a:r>
              <a:rPr lang="en-US" sz="2400" b="1"/>
              <a:t>selling natural resources</a:t>
            </a:r>
            <a:r>
              <a:rPr lang="en-US" sz="2400"/>
              <a:t> (to business and government)</a:t>
            </a:r>
          </a:p>
          <a:p>
            <a:r>
              <a:rPr lang="en-US" sz="2400" b="1" u="sng"/>
              <a:t>Individuals use cash</a:t>
            </a:r>
            <a:r>
              <a:rPr lang="en-US" sz="2400"/>
              <a:t> to:</a:t>
            </a:r>
          </a:p>
          <a:p>
            <a:r>
              <a:rPr lang="en-US" sz="2400" b="1"/>
              <a:t>buy products</a:t>
            </a:r>
            <a:r>
              <a:rPr lang="en-US" sz="2400"/>
              <a:t> (from business)</a:t>
            </a:r>
          </a:p>
          <a:p>
            <a:r>
              <a:rPr lang="en-US" sz="2400" b="1"/>
              <a:t>pay taxes</a:t>
            </a:r>
            <a:r>
              <a:rPr lang="en-US" sz="2400"/>
              <a:t> (to government)</a:t>
            </a:r>
          </a:p>
          <a:p>
            <a:r>
              <a:rPr lang="en-US" sz="2400" b="1"/>
              <a:t>savings</a:t>
            </a:r>
            <a:r>
              <a:rPr lang="en-US" sz="2400"/>
              <a:t> (financial capital invested in business)</a:t>
            </a:r>
          </a:p>
          <a:p>
            <a:pPr>
              <a:buFontTx/>
              <a:buNone/>
            </a:pPr>
            <a:endParaRPr lang="el-GR" sz="2400"/>
          </a:p>
        </p:txBody>
      </p:sp>
      <p:pic>
        <p:nvPicPr>
          <p:cNvPr id="15368" name="Picture 8" descr="ca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4"/>
          <a:stretch>
            <a:fillRect/>
          </a:stretch>
        </p:blipFill>
        <p:spPr bwMode="auto">
          <a:xfrm>
            <a:off x="4495800" y="1752600"/>
            <a:ext cx="4457700" cy="375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step2_labor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52600"/>
            <a:ext cx="4381500" cy="350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ouse_for_sa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09800"/>
            <a:ext cx="4438650" cy="310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20071126_shopper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057400"/>
            <a:ext cx="45339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jacksonhewitttaxfranchise1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r="11165"/>
          <a:stretch>
            <a:fillRect/>
          </a:stretch>
        </p:blipFill>
        <p:spPr bwMode="auto">
          <a:xfrm>
            <a:off x="5867400" y="1066800"/>
            <a:ext cx="302418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Pamrapo%20savings%20ban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46"/>
          <a:stretch>
            <a:fillRect/>
          </a:stretch>
        </p:blipFill>
        <p:spPr bwMode="auto">
          <a:xfrm>
            <a:off x="4419600" y="1752600"/>
            <a:ext cx="4533900" cy="397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Business</a:t>
            </a:r>
            <a:endParaRPr lang="el-GR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371600"/>
            <a:ext cx="4648200" cy="5181600"/>
          </a:xfrm>
        </p:spPr>
        <p:txBody>
          <a:bodyPr/>
          <a:lstStyle/>
          <a:p>
            <a:r>
              <a:rPr lang="en-US" sz="2400" b="1" u="sng"/>
              <a:t>Business gets cash</a:t>
            </a:r>
            <a:r>
              <a:rPr lang="en-US" sz="2400"/>
              <a:t> from:</a:t>
            </a:r>
          </a:p>
          <a:p>
            <a:r>
              <a:rPr lang="en-US" sz="2400" b="1"/>
              <a:t>profits from selling products </a:t>
            </a:r>
            <a:r>
              <a:rPr lang="en-US" sz="2400"/>
              <a:t>(to individuals, other businesses and government)</a:t>
            </a:r>
          </a:p>
          <a:p>
            <a:r>
              <a:rPr lang="en-US" sz="2400" b="1"/>
              <a:t>Investment of financial capital </a:t>
            </a:r>
            <a:r>
              <a:rPr lang="en-US" sz="2400"/>
              <a:t>(from individuals’ savings)</a:t>
            </a:r>
          </a:p>
          <a:p>
            <a:r>
              <a:rPr lang="en-US" sz="2400" b="1" u="sng"/>
              <a:t>Business uses cash</a:t>
            </a:r>
            <a:r>
              <a:rPr lang="en-US" sz="2400" b="1"/>
              <a:t>:</a:t>
            </a:r>
          </a:p>
          <a:p>
            <a:r>
              <a:rPr lang="en-US" sz="2400" b="1"/>
              <a:t>pay for resources and labor for production</a:t>
            </a:r>
          </a:p>
          <a:p>
            <a:r>
              <a:rPr lang="en-US" sz="2400" b="1"/>
              <a:t>pay taxes </a:t>
            </a:r>
            <a:r>
              <a:rPr lang="en-US" sz="2400"/>
              <a:t>(to government)</a:t>
            </a:r>
          </a:p>
          <a:p>
            <a:endParaRPr lang="en-US" sz="2400"/>
          </a:p>
          <a:p>
            <a:endParaRPr lang="el-GR" sz="2400" b="1"/>
          </a:p>
        </p:txBody>
      </p:sp>
      <p:pic>
        <p:nvPicPr>
          <p:cNvPr id="17416" name="Picture 8" descr="ca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2"/>
          <a:stretch>
            <a:fillRect/>
          </a:stretch>
        </p:blipFill>
        <p:spPr bwMode="auto">
          <a:xfrm>
            <a:off x="4876800" y="1752600"/>
            <a:ext cx="40386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ixk90sz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1066800"/>
            <a:ext cx="408305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2007_12_31t092233_450x349_us_markets_stock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81200"/>
            <a:ext cx="4124325" cy="319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Ranch2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42291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edit17gr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600"/>
            <a:ext cx="4314825" cy="410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Government</a:t>
            </a:r>
            <a:endParaRPr lang="el-GR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29200" y="1600200"/>
            <a:ext cx="38862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The </a:t>
            </a:r>
            <a:r>
              <a:rPr lang="en-US" sz="2400" b="1" u="sng"/>
              <a:t>U.S. Government gets cash</a:t>
            </a:r>
            <a:r>
              <a:rPr lang="en-US" sz="2400"/>
              <a:t> from:</a:t>
            </a:r>
          </a:p>
          <a:p>
            <a:pPr>
              <a:lnSpc>
                <a:spcPct val="90000"/>
              </a:lnSpc>
            </a:pPr>
            <a:r>
              <a:rPr lang="en-US" sz="2400" b="1"/>
              <a:t>taxes </a:t>
            </a:r>
            <a:r>
              <a:rPr lang="en-US" sz="2400"/>
              <a:t>(paid by individuals and business)</a:t>
            </a:r>
          </a:p>
          <a:p>
            <a:pPr>
              <a:lnSpc>
                <a:spcPct val="90000"/>
              </a:lnSpc>
            </a:pPr>
            <a:r>
              <a:rPr lang="en-US" sz="2400" b="1"/>
              <a:t>loans</a:t>
            </a:r>
            <a:r>
              <a:rPr lang="en-US" sz="2400"/>
              <a:t> (from individuals, business and other governments)</a:t>
            </a:r>
          </a:p>
          <a:p>
            <a:pPr>
              <a:lnSpc>
                <a:spcPct val="90000"/>
              </a:lnSpc>
            </a:pPr>
            <a:r>
              <a:rPr lang="en-US" sz="2400" b="1" u="sng"/>
              <a:t>Government uses cash</a:t>
            </a:r>
            <a:r>
              <a:rPr lang="en-US" sz="2400"/>
              <a:t> to:</a:t>
            </a:r>
          </a:p>
          <a:p>
            <a:pPr>
              <a:lnSpc>
                <a:spcPct val="90000"/>
              </a:lnSpc>
            </a:pPr>
            <a:r>
              <a:rPr lang="en-US" sz="2400" b="1"/>
              <a:t>provide public goods and services</a:t>
            </a:r>
          </a:p>
          <a:p>
            <a:pPr>
              <a:lnSpc>
                <a:spcPct val="90000"/>
              </a:lnSpc>
              <a:buFontTx/>
              <a:buNone/>
            </a:pPr>
            <a:endParaRPr lang="el-GR" sz="2400"/>
          </a:p>
        </p:txBody>
      </p:sp>
      <p:pic>
        <p:nvPicPr>
          <p:cNvPr id="11272" name="Picture 8" descr="UncleSamIRS_Wa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41910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2007_0221_airandsp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/>
          <a:stretch>
            <a:fillRect/>
          </a:stretch>
        </p:blipFill>
        <p:spPr bwMode="auto">
          <a:xfrm>
            <a:off x="228600" y="1752600"/>
            <a:ext cx="4419600" cy="361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deficits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39624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Public Goods and Services</a:t>
            </a:r>
            <a:endParaRPr lang="el-GR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267200" cy="4525963"/>
          </a:xfrm>
        </p:spPr>
        <p:txBody>
          <a:bodyPr/>
          <a:lstStyle/>
          <a:p>
            <a:r>
              <a:rPr lang="en-US" sz="2400" b="1" u="sng"/>
              <a:t>Public Goods and Services</a:t>
            </a:r>
            <a:r>
              <a:rPr lang="en-US" sz="2400"/>
              <a:t> are </a:t>
            </a:r>
            <a:r>
              <a:rPr lang="en-US" sz="2400" b="1"/>
              <a:t>provided by the government for the use of everyone.  Ex:</a:t>
            </a:r>
          </a:p>
          <a:p>
            <a:r>
              <a:rPr lang="en-US" sz="2400" b="1"/>
              <a:t>national defense</a:t>
            </a:r>
          </a:p>
          <a:p>
            <a:r>
              <a:rPr lang="en-US" sz="2400" b="1"/>
              <a:t>police</a:t>
            </a:r>
          </a:p>
          <a:p>
            <a:r>
              <a:rPr lang="en-US" sz="2400" b="1"/>
              <a:t>schools</a:t>
            </a:r>
          </a:p>
          <a:p>
            <a:r>
              <a:rPr lang="en-US" sz="2400" b="1"/>
              <a:t>public transportation</a:t>
            </a:r>
          </a:p>
          <a:p>
            <a:r>
              <a:rPr lang="en-US" sz="2400" b="1"/>
              <a:t>Post office</a:t>
            </a:r>
          </a:p>
          <a:p>
            <a:r>
              <a:rPr lang="en-US" sz="2400" b="1"/>
              <a:t>Interstate highways</a:t>
            </a:r>
          </a:p>
          <a:p>
            <a:endParaRPr lang="el-GR" sz="2400" b="1"/>
          </a:p>
        </p:txBody>
      </p:sp>
      <p:pic>
        <p:nvPicPr>
          <p:cNvPr id="21512" name="Picture 8" descr="i-095_nb_exit_180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1" r="10001"/>
          <a:stretch>
            <a:fillRect/>
          </a:stretch>
        </p:blipFill>
        <p:spPr bwMode="auto">
          <a:xfrm>
            <a:off x="4495800" y="1676400"/>
            <a:ext cx="4419600" cy="407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iraq-soldi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14799"/>
          <a:stretch>
            <a:fillRect/>
          </a:stretch>
        </p:blipFill>
        <p:spPr bwMode="auto">
          <a:xfrm>
            <a:off x="4419600" y="1905000"/>
            <a:ext cx="4495800" cy="380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fatal550x3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9"/>
          <a:stretch>
            <a:fillRect/>
          </a:stretch>
        </p:blipFill>
        <p:spPr bwMode="auto">
          <a:xfrm>
            <a:off x="4267200" y="1905000"/>
            <a:ext cx="4676775" cy="333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image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8"/>
          <a:stretch>
            <a:fillRect/>
          </a:stretch>
        </p:blipFill>
        <p:spPr bwMode="auto">
          <a:xfrm>
            <a:off x="4191000" y="1981200"/>
            <a:ext cx="4800600" cy="397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2" name="Picture 18" descr="Image0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6"/>
          <a:stretch>
            <a:fillRect/>
          </a:stretch>
        </p:blipFill>
        <p:spPr bwMode="auto">
          <a:xfrm>
            <a:off x="4267200" y="1860550"/>
            <a:ext cx="4648200" cy="373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8" name="Picture 24" descr="i-264_wb_exit_014b_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51"/>
          <a:stretch>
            <a:fillRect/>
          </a:stretch>
        </p:blipFill>
        <p:spPr bwMode="auto">
          <a:xfrm>
            <a:off x="4191000" y="1731963"/>
            <a:ext cx="472440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PostOffice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r="9677"/>
          <a:stretch>
            <a:fillRect/>
          </a:stretch>
        </p:blipFill>
        <p:spPr bwMode="auto">
          <a:xfrm>
            <a:off x="4191000" y="1676400"/>
            <a:ext cx="4724400" cy="415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E3C3F9E90C884C80050D0F153243D1" ma:contentTypeVersion="0" ma:contentTypeDescription="Create a new document." ma:contentTypeScope="" ma:versionID="985ba0cf55f7d187582e2b0435f7883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f182d22d1788fc550c5f914e2fbbdd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DE8449-B3BC-45D7-9E65-A6E2E4424577}"/>
</file>

<file path=customXml/itemProps2.xml><?xml version="1.0" encoding="utf-8"?>
<ds:datastoreItem xmlns:ds="http://schemas.openxmlformats.org/officeDocument/2006/customXml" ds:itemID="{8FD570EF-84B5-4DD5-B3DB-CACF0ED5D1BB}"/>
</file>

<file path=customXml/itemProps3.xml><?xml version="1.0" encoding="utf-8"?>
<ds:datastoreItem xmlns:ds="http://schemas.openxmlformats.org/officeDocument/2006/customXml" ds:itemID="{0B435BB5-49B8-406E-B95F-E92BBE022F20}"/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450</Words>
  <Application>Microsoft Office PowerPoint</Application>
  <PresentationFormat>On-screen Show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The United States Economy</vt:lpstr>
      <vt:lpstr>Our System</vt:lpstr>
      <vt:lpstr>Free Enterprise</vt:lpstr>
      <vt:lpstr>Corporations</vt:lpstr>
      <vt:lpstr>CIRCULAR FLOW OF ECONOMICS</vt:lpstr>
      <vt:lpstr>Individuals</vt:lpstr>
      <vt:lpstr>Business</vt:lpstr>
      <vt:lpstr>The Government</vt:lpstr>
      <vt:lpstr>Public Goods and Services</vt:lpstr>
      <vt:lpstr>Public or private?</vt:lpstr>
      <vt:lpstr>Public or private?</vt:lpstr>
      <vt:lpstr>Public or private?</vt:lpstr>
      <vt:lpstr>Public or private?</vt:lpstr>
      <vt:lpstr>Public or private?</vt:lpstr>
      <vt:lpstr>Public or private?</vt:lpstr>
      <vt:lpstr>Public or private?</vt:lpstr>
      <vt:lpstr>How the Government got so big</vt:lpstr>
      <vt:lpstr>Tax and Spend</vt:lpstr>
      <vt:lpstr>Just borrowing</vt:lpstr>
      <vt:lpstr>National Debt</vt:lpstr>
    </vt:vector>
  </TitlesOfParts>
  <Company>Virginia Beach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United States Economy</dc:title>
  <dc:creator>Phillip McGinnis</dc:creator>
  <cp:lastModifiedBy>Phillip C. McGinnis</cp:lastModifiedBy>
  <cp:revision>25</cp:revision>
  <dcterms:created xsi:type="dcterms:W3CDTF">2008-04-22T20:13:43Z</dcterms:created>
  <dcterms:modified xsi:type="dcterms:W3CDTF">2013-04-26T12:51:28Z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0x0101002BE3C3F9E90C884C80050D0F153243D1</vt:lpwstr>
  </property>
</Properties>
</file>